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25"/>
  </p:notesMasterIdLst>
  <p:sldIdLst>
    <p:sldId id="256" r:id="rId2"/>
    <p:sldId id="257" r:id="rId3"/>
    <p:sldId id="258" r:id="rId4"/>
    <p:sldId id="259" r:id="rId5"/>
    <p:sldId id="260" r:id="rId6"/>
    <p:sldId id="261" r:id="rId7"/>
    <p:sldId id="262" r:id="rId8"/>
    <p:sldId id="281" r:id="rId9"/>
    <p:sldId id="271" r:id="rId10"/>
    <p:sldId id="263" r:id="rId11"/>
    <p:sldId id="264" r:id="rId12"/>
    <p:sldId id="265" r:id="rId13"/>
    <p:sldId id="270" r:id="rId14"/>
    <p:sldId id="266" r:id="rId15"/>
    <p:sldId id="273" r:id="rId16"/>
    <p:sldId id="267" r:id="rId17"/>
    <p:sldId id="268" r:id="rId18"/>
    <p:sldId id="269" r:id="rId19"/>
    <p:sldId id="272" r:id="rId20"/>
    <p:sldId id="277" r:id="rId21"/>
    <p:sldId id="278" r:id="rId22"/>
    <p:sldId id="280"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BFC"/>
    <a:srgbClr val="9F2936"/>
    <a:srgbClr val="89C3E5"/>
    <a:srgbClr val="B3D6AC"/>
    <a:srgbClr val="F2F2F2"/>
    <a:srgbClr val="E69CA4"/>
    <a:srgbClr val="DAE8D8"/>
    <a:srgbClr val="FBCC9A"/>
    <a:srgbClr val="A088B7"/>
    <a:srgbClr val="FCD8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5110" autoAdjust="0"/>
    <p:restoredTop sz="95050" autoAdjust="0"/>
  </p:normalViewPr>
  <p:slideViewPr>
    <p:cSldViewPr snapToGrid="0">
      <p:cViewPr varScale="1">
        <p:scale>
          <a:sx n="93" d="100"/>
          <a:sy n="93" d="100"/>
        </p:scale>
        <p:origin x="90" y="14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gif>
</file>

<file path=ppt/media/image10.png>
</file>

<file path=ppt/media/image11.png>
</file>

<file path=ppt/media/image12.pn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7CE6A-F3F8-471E-B1AC-8691AE48AE64}" type="datetimeFigureOut">
              <a:rPr lang="en-US" smtClean="0"/>
              <a:t>7/28/2017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A71F5-C96C-4F50-AE09-F302620F9193}" type="slidenum">
              <a:rPr lang="en-US" smtClean="0"/>
              <a:t>‹#›</a:t>
            </a:fld>
            <a:endParaRPr lang="en-US"/>
          </a:p>
        </p:txBody>
      </p:sp>
    </p:spTree>
    <p:extLst>
      <p:ext uri="{BB962C8B-B14F-4D97-AF65-F5344CB8AC3E}">
        <p14:creationId xmlns:p14="http://schemas.microsoft.com/office/powerpoint/2010/main" val="2763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Modbus is a</a:t>
            </a:r>
            <a:r>
              <a:rPr lang="en-US" baseline="0" dirty="0"/>
              <a:t> good alternative for this</a:t>
            </a:r>
            <a:endParaRPr lang="en-US" dirty="0"/>
          </a:p>
        </p:txBody>
      </p:sp>
      <p:sp>
        <p:nvSpPr>
          <p:cNvPr id="4" name="Slide Number Placeholder 3"/>
          <p:cNvSpPr>
            <a:spLocks noGrp="1"/>
          </p:cNvSpPr>
          <p:nvPr>
            <p:ph type="sldNum" sz="quarter" idx="10"/>
          </p:nvPr>
        </p:nvSpPr>
        <p:spPr/>
        <p:txBody>
          <a:bodyPr/>
          <a:lstStyle/>
          <a:p>
            <a:fld id="{685A71F5-C96C-4F50-AE09-F302620F9193}" type="slidenum">
              <a:rPr lang="en-US" smtClean="0"/>
              <a:t>20</a:t>
            </a:fld>
            <a:endParaRPr lang="en-US"/>
          </a:p>
        </p:txBody>
      </p:sp>
    </p:spTree>
    <p:extLst>
      <p:ext uri="{BB962C8B-B14F-4D97-AF65-F5344CB8AC3E}">
        <p14:creationId xmlns:p14="http://schemas.microsoft.com/office/powerpoint/2010/main" val="413593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7/28/2017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7/28/2017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7/28/2017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7/28/2017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dirty="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dirty="0"/>
              <a:t>Rushad Antia</a:t>
            </a:r>
          </a:p>
          <a:p>
            <a:endParaRPr lang="en-US" dirty="0"/>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499" y="3426943"/>
            <a:ext cx="1411765" cy="1438974"/>
          </a:xfrm>
          <a:prstGeom prst="ellipse">
            <a:avLst/>
          </a:prstGeom>
          <a:solidFill>
            <a:schemeClr val="accent2">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419144"/>
            <a:ext cx="1340061" cy="1432544"/>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412528"/>
            <a:ext cx="1398083" cy="1453389"/>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7" y="1909621"/>
            <a:ext cx="1347971" cy="1372624"/>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4982354"/>
            <a:ext cx="1405470" cy="1423967"/>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108764" y="3419144"/>
            <a:ext cx="1591618" cy="779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401288" y="2595933"/>
            <a:ext cx="4976" cy="155049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700382" y="4865917"/>
            <a:ext cx="1639062" cy="0"/>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146430"/>
            <a:ext cx="1631" cy="1547908"/>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011281" y="2193461"/>
            <a:ext cx="1405277" cy="1434189"/>
          </a:xfrm>
          <a:prstGeom prst="ellipse">
            <a:avLst/>
          </a:prstGeom>
          <a:solidFill>
            <a:schemeClr val="accent2">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5961938" y="3435016"/>
            <a:ext cx="1401842" cy="1427780"/>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330598" y="4628489"/>
            <a:ext cx="1401842" cy="1431160"/>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378867" y="3412528"/>
            <a:ext cx="1401842" cy="1431160"/>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011517" y="4628489"/>
            <a:ext cx="1399011" cy="1431160"/>
          </a:xfrm>
          <a:prstGeom prst="ellipse">
            <a:avLst/>
          </a:prstGeom>
          <a:solidFill>
            <a:schemeClr val="accent4">
              <a:lumMod val="40000"/>
              <a:lumOff val="60000"/>
            </a:schemeClr>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330598" y="2193473"/>
            <a:ext cx="1401842" cy="1434253"/>
          </a:xfrm>
          <a:prstGeom prst="ellipse">
            <a:avLst/>
          </a:prstGeom>
          <a:solidFill>
            <a:schemeClr val="accent2">
              <a:lumMod val="40000"/>
              <a:lumOff val="60000"/>
            </a:schemeClr>
          </a:solidFill>
          <a:ln w="5715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378867" y="3546827"/>
            <a:ext cx="0" cy="58128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13920" y="3627650"/>
            <a:ext cx="2870242" cy="100644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58485" y="3627726"/>
            <a:ext cx="2873034" cy="1025976"/>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11023" y="3627650"/>
            <a:ext cx="2897" cy="100083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11023" y="3627726"/>
            <a:ext cx="2320496" cy="1000763"/>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031519" y="3627726"/>
            <a:ext cx="0" cy="1000763"/>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13920" y="3627650"/>
            <a:ext cx="2317599" cy="100083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H="1" flipV="1">
            <a:off x="7363675" y="3546827"/>
            <a:ext cx="105" cy="60207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16558" y="2910556"/>
            <a:ext cx="914040" cy="44"/>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grpSp>
        <p:nvGrpSpPr>
          <p:cNvPr id="5" name="Group 4"/>
          <p:cNvGrpSpPr/>
          <p:nvPr/>
        </p:nvGrpSpPr>
        <p:grpSpPr>
          <a:xfrm>
            <a:off x="3272499" y="2319451"/>
            <a:ext cx="5647002" cy="4431305"/>
            <a:chOff x="3272499" y="2319451"/>
            <a:chExt cx="5647002" cy="4431305"/>
          </a:xfrm>
        </p:grpSpPr>
        <p:pic>
          <p:nvPicPr>
            <p:cNvPr id="7" name="Picture 6"/>
            <p:cNvPicPr>
              <a:picLocks noChangeAspect="1"/>
            </p:cNvPicPr>
            <p:nvPr/>
          </p:nvPicPr>
          <p:blipFill>
            <a:blip r:embed="rId2"/>
            <a:stretch>
              <a:fillRect/>
            </a:stretch>
          </p:blipFill>
          <p:spPr>
            <a:xfrm>
              <a:off x="3272499" y="2319451"/>
              <a:ext cx="5647002" cy="4431305"/>
            </a:xfrm>
            <a:prstGeom prst="rect">
              <a:avLst/>
            </a:prstGeom>
          </p:spPr>
        </p:pic>
        <p:pic>
          <p:nvPicPr>
            <p:cNvPr id="4" name="Picture 3"/>
            <p:cNvPicPr>
              <a:picLocks noChangeAspect="1"/>
            </p:cNvPicPr>
            <p:nvPr/>
          </p:nvPicPr>
          <p:blipFill rotWithShape="1">
            <a:blip r:embed="rId3"/>
            <a:srcRect l="66994" t="58877" r="26841" b="35281"/>
            <a:stretch/>
          </p:blipFill>
          <p:spPr>
            <a:xfrm>
              <a:off x="3544583" y="6092575"/>
              <a:ext cx="1469206" cy="400692"/>
            </a:xfrm>
            <a:prstGeom prst="rect">
              <a:avLst/>
            </a:prstGeom>
          </p:spPr>
        </p:pic>
      </p:grpSp>
    </p:spTree>
    <p:extLst>
      <p:ext uri="{BB962C8B-B14F-4D97-AF65-F5344CB8AC3E}">
        <p14:creationId xmlns:p14="http://schemas.microsoft.com/office/powerpoint/2010/main" val="3382934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Publisher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sp>
        <p:nvSpPr>
          <p:cNvPr id="10" name="Rectangle 9"/>
          <p:cNvSpPr/>
          <p:nvPr/>
        </p:nvSpPr>
        <p:spPr>
          <a:xfrm>
            <a:off x="972174" y="408019"/>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678816" y="2805928"/>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869105" y="271993"/>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Edison03</a:t>
            </a:r>
            <a:endParaRPr lang="en-US" sz="1400" dirty="0">
              <a:solidFill>
                <a:schemeClr val="tx1"/>
              </a:solidFill>
            </a:endParaRPr>
          </a:p>
        </p:txBody>
      </p:sp>
      <p:sp>
        <p:nvSpPr>
          <p:cNvPr id="21" name="Oval 20"/>
          <p:cNvSpPr/>
          <p:nvPr/>
        </p:nvSpPr>
        <p:spPr>
          <a:xfrm>
            <a:off x="4869104" y="1461379"/>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Edison01</a:t>
            </a:r>
            <a:endParaRPr lang="en-US" sz="1400" dirty="0">
              <a:solidFill>
                <a:schemeClr val="tx1"/>
              </a:solidFill>
            </a:endParaRPr>
          </a:p>
        </p:txBody>
      </p:sp>
      <p:sp>
        <p:nvSpPr>
          <p:cNvPr id="24" name="Oval 23"/>
          <p:cNvSpPr/>
          <p:nvPr/>
        </p:nvSpPr>
        <p:spPr>
          <a:xfrm>
            <a:off x="4869102" y="2667438"/>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Edison02</a:t>
            </a:r>
            <a:endParaRPr lang="en-US" sz="1400" dirty="0">
              <a:solidFill>
                <a:schemeClr val="tx1"/>
              </a:solidFill>
            </a:endParaRPr>
          </a:p>
        </p:txBody>
      </p:sp>
      <p:sp>
        <p:nvSpPr>
          <p:cNvPr id="25" name="Oval 24"/>
          <p:cNvSpPr/>
          <p:nvPr/>
        </p:nvSpPr>
        <p:spPr>
          <a:xfrm>
            <a:off x="4869104" y="3859213"/>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Edison05</a:t>
            </a:r>
            <a:endParaRPr lang="en-US" sz="1400" dirty="0">
              <a:solidFill>
                <a:schemeClr val="tx1"/>
              </a:solidFill>
            </a:endParaRPr>
          </a:p>
        </p:txBody>
      </p:sp>
      <p:sp>
        <p:nvSpPr>
          <p:cNvPr id="26" name="Oval 25"/>
          <p:cNvSpPr/>
          <p:nvPr/>
        </p:nvSpPr>
        <p:spPr>
          <a:xfrm>
            <a:off x="4869104" y="5062367"/>
            <a:ext cx="1043046"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Edison06</a:t>
            </a:r>
            <a:endParaRPr lang="en-US" sz="1400" dirty="0">
              <a:solidFill>
                <a:schemeClr val="tx1"/>
              </a:solidFill>
            </a:endParaRPr>
          </a:p>
        </p:txBody>
      </p:sp>
      <p:sp>
        <p:nvSpPr>
          <p:cNvPr id="13" name="Rectangle 12"/>
          <p:cNvSpPr/>
          <p:nvPr/>
        </p:nvSpPr>
        <p:spPr>
          <a:xfrm>
            <a:off x="7127248" y="2276532"/>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08511" y="2825527"/>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sp>
        <p:nvSpPr>
          <p:cNvPr id="197" name="Rectangle 196"/>
          <p:cNvSpPr/>
          <p:nvPr/>
        </p:nvSpPr>
        <p:spPr>
          <a:xfrm>
            <a:off x="972173" y="5203837"/>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cxnSp>
        <p:nvCxnSpPr>
          <p:cNvPr id="162" name="Connector: Elbow 161"/>
          <p:cNvCxnSpPr>
            <a:stCxn id="11" idx="2"/>
          </p:cNvCxnSpPr>
          <p:nvPr/>
        </p:nvCxnSpPr>
        <p:spPr>
          <a:xfrm rot="10800000" flipV="1">
            <a:off x="3287147" y="807890"/>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287148" y="1997276"/>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287148" y="3600614"/>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287148" y="3203334"/>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287147" y="3397867"/>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580505" y="687908"/>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28559" y="4156056"/>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10077" y="304040"/>
            <a:ext cx="2365799" cy="9033276"/>
          </a:xfrm>
          <a:prstGeom prst="bentConnector3">
            <a:avLst>
              <a:gd name="adj1" fmla="val -17298"/>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p:cNvCxnSpPr>
            <a:stCxn id="11" idx="6"/>
          </p:cNvCxnSpPr>
          <p:nvPr/>
        </p:nvCxnSpPr>
        <p:spPr>
          <a:xfrm>
            <a:off x="5912153" y="807890"/>
            <a:ext cx="1215095" cy="1468642"/>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p:cNvCxnSpPr>
            <a:stCxn id="21" idx="6"/>
          </p:cNvCxnSpPr>
          <p:nvPr/>
        </p:nvCxnSpPr>
        <p:spPr>
          <a:xfrm>
            <a:off x="5912152" y="1997276"/>
            <a:ext cx="1215093" cy="971952"/>
          </a:xfrm>
          <a:prstGeom prst="bentConnector3">
            <a:avLst>
              <a:gd name="adj1" fmla="val 4843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4" idx="6"/>
            <a:endCxn id="13" idx="1"/>
          </p:cNvCxnSpPr>
          <p:nvPr/>
        </p:nvCxnSpPr>
        <p:spPr>
          <a:xfrm flipV="1">
            <a:off x="5912150" y="3203083"/>
            <a:ext cx="1215098" cy="252"/>
          </a:xfrm>
          <a:prstGeom prst="straightConnector1">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Connector: Elbow 224"/>
          <p:cNvCxnSpPr>
            <a:stCxn id="25" idx="6"/>
          </p:cNvCxnSpPr>
          <p:nvPr/>
        </p:nvCxnSpPr>
        <p:spPr>
          <a:xfrm flipV="1">
            <a:off x="5912152" y="3397867"/>
            <a:ext cx="1215093" cy="997243"/>
          </a:xfrm>
          <a:prstGeom prst="bentConnector3">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1" name="Connector: Elbow 230"/>
          <p:cNvCxnSpPr>
            <a:endCxn id="26" idx="6"/>
          </p:cNvCxnSpPr>
          <p:nvPr/>
        </p:nvCxnSpPr>
        <p:spPr>
          <a:xfrm rot="5400000">
            <a:off x="5791089" y="4250695"/>
            <a:ext cx="1468631" cy="1226507"/>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a:off x="8990755" y="2999071"/>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p:cNvCxnSpPr/>
          <p:nvPr/>
        </p:nvCxnSpPr>
        <p:spPr>
          <a:xfrm>
            <a:off x="8990755" y="3460688"/>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8990755" y="3231653"/>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6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64"/>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7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70"/>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33"/>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771650" y="271780"/>
            <a:ext cx="8648700" cy="6035040"/>
          </a:xfrm>
          <a:prstGeom prst="rect">
            <a:avLst/>
          </a:prstGeom>
        </p:spPr>
      </p:pic>
      <p:pic>
        <p:nvPicPr>
          <p:cNvPr id="7" name="Picture 6"/>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rot="5400000">
            <a:off x="2913380" y="1067435"/>
            <a:ext cx="6365240" cy="4773930"/>
          </a:xfrm>
          <a:prstGeom prst="rect">
            <a:avLst/>
          </a:prstGeom>
        </p:spPr>
      </p:pic>
      <p:pic>
        <p:nvPicPr>
          <p:cNvPr id="11" name="Picture 10"/>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rot="5400000">
            <a:off x="2763520" y="1026160"/>
            <a:ext cx="6664960" cy="4998720"/>
          </a:xfrm>
          <a:prstGeom prst="rect">
            <a:avLst/>
          </a:prstGeom>
        </p:spPr>
      </p:pic>
      <p:pic>
        <p:nvPicPr>
          <p:cNvPr id="13" name="Picture 12"/>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rot="5400000">
            <a:off x="2754631" y="1027430"/>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139161" y="2277712"/>
            <a:ext cx="7729728" cy="3101983"/>
          </a:xfrm>
        </p:spPr>
        <p:txBody>
          <a:bodyPr>
            <a:normAutofit/>
          </a:bodyPr>
          <a:lstStyle/>
          <a:p>
            <a:r>
              <a:rPr lang="en-US" sz="2400" dirty="0"/>
              <a:t>The RF Channel Emulator allows us to create a multitude of test cases</a:t>
            </a:r>
          </a:p>
          <a:p>
            <a:r>
              <a:rPr lang="en-US" sz="2400" dirty="0"/>
              <a:t>180 tests total</a:t>
            </a:r>
          </a:p>
        </p:txBody>
      </p:sp>
      <p:grpSp>
        <p:nvGrpSpPr>
          <p:cNvPr id="68" name="Group 67"/>
          <p:cNvGrpSpPr/>
          <p:nvPr/>
        </p:nvGrpSpPr>
        <p:grpSpPr>
          <a:xfrm>
            <a:off x="1313621" y="3738940"/>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Autofit/>
          </a:bodyPr>
          <a:lstStyle/>
          <a:p>
            <a:r>
              <a:rPr lang="en-US" sz="2400" dirty="0">
                <a:solidFill>
                  <a:schemeClr val="bg1"/>
                </a:solidFill>
              </a:rPr>
              <a:t>Captured oscilloscope data through PC and exported to csv</a:t>
            </a:r>
          </a:p>
          <a:p>
            <a:r>
              <a:rPr lang="en-US" sz="2400" dirty="0">
                <a:solidFill>
                  <a:schemeClr val="bg1"/>
                </a:solidFill>
              </a:rPr>
              <a:t>Imported csv capture into MATLAB program to compute latency between publishers/subscribers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t="51535"/>
          <a:stretch/>
        </p:blipFill>
        <p:spPr>
          <a:xfrm>
            <a:off x="6096001" y="1531108"/>
            <a:ext cx="6175022" cy="4789029"/>
          </a:xfrm>
          <a:prstGeom prst="rect">
            <a:avLst/>
          </a:prstGeom>
        </p:spPr>
      </p:pic>
      <p:pic>
        <p:nvPicPr>
          <p:cNvPr id="12" name="Picture 11"/>
          <p:cNvPicPr/>
          <p:nvPr/>
        </p:nvPicPr>
        <p:blipFill rotWithShape="1">
          <a:blip r:embed="rId3">
            <a:extLst>
              <a:ext uri="{28A0092B-C50C-407E-A947-70E740481C1C}">
                <a14:useLocalDpi xmlns:a14="http://schemas.microsoft.com/office/drawing/2010/main" val="0"/>
              </a:ext>
            </a:extLst>
          </a:blip>
          <a:srcRect t="51351"/>
          <a:stretch/>
        </p:blipFill>
        <p:spPr>
          <a:xfrm>
            <a:off x="0" y="1531108"/>
            <a:ext cx="5802489" cy="4789029"/>
          </a:xfrm>
          <a:prstGeom prst="rect">
            <a:avLst/>
          </a:prstGeom>
        </p:spPr>
      </p:pic>
      <p:sp>
        <p:nvSpPr>
          <p:cNvPr id="22" name="Title 3"/>
          <p:cNvSpPr>
            <a:spLocks noGrp="1"/>
          </p:cNvSpPr>
          <p:nvPr>
            <p:ph type="title"/>
          </p:nvPr>
        </p:nvSpPr>
        <p:spPr>
          <a:xfrm>
            <a:off x="2231136" y="197047"/>
            <a:ext cx="7729728" cy="1188720"/>
          </a:xfrm>
        </p:spPr>
        <p:txBody>
          <a:bodyPr/>
          <a:lstStyle/>
          <a:p>
            <a:r>
              <a:rPr lang="en-US" dirty="0"/>
              <a:t>Example</a:t>
            </a:r>
          </a:p>
        </p:txBody>
      </p:sp>
    </p:spTree>
    <p:extLst>
      <p:ext uri="{BB962C8B-B14F-4D97-AF65-F5344CB8AC3E}">
        <p14:creationId xmlns:p14="http://schemas.microsoft.com/office/powerpoint/2010/main" val="3753152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2231136" y="2638044"/>
            <a:ext cx="7729728" cy="3468288"/>
          </a:xfrm>
        </p:spPr>
        <p:txBody>
          <a:bodyPr>
            <a:normAutofit/>
          </a:bodyPr>
          <a:lstStyle/>
          <a:p>
            <a:r>
              <a:rPr lang="en-US" sz="2400" dirty="0"/>
              <a:t>TCP/IP over Wi-Fi is not good for high rate industrial applications. </a:t>
            </a:r>
          </a:p>
          <a:p>
            <a:r>
              <a:rPr lang="en-US" sz="2400" dirty="0"/>
              <a:t>Environment does not affect performance as much as the type of Wi-Fi.</a:t>
            </a:r>
          </a:p>
          <a:p>
            <a:r>
              <a:rPr lang="en-US" sz="2400" dirty="0"/>
              <a:t>TCP/IP is most likely the main culprit for packet loss and degraded performance</a:t>
            </a:r>
          </a:p>
          <a:p>
            <a:r>
              <a:rPr lang="en-US" sz="2400" dirty="0"/>
              <a:t>802.11n 40MHz channel width was the most reliable</a:t>
            </a:r>
          </a:p>
        </p:txBody>
      </p:sp>
    </p:spTree>
    <p:extLst>
      <p:ext uri="{BB962C8B-B14F-4D97-AF65-F5344CB8AC3E}">
        <p14:creationId xmlns:p14="http://schemas.microsoft.com/office/powerpoint/2010/main" val="2220833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2231136" y="2370734"/>
            <a:ext cx="7729728" cy="3101983"/>
          </a:xfrm>
        </p:spPr>
        <p:txBody>
          <a:bodyPr>
            <a:normAutofit/>
          </a:bodyPr>
          <a:lstStyle/>
          <a:p>
            <a:r>
              <a:rPr lang="en-US" sz="2400" dirty="0"/>
              <a:t>Switch to UDP instead of TCP if using Wi-Fi</a:t>
            </a:r>
          </a:p>
          <a:p>
            <a:r>
              <a:rPr lang="en-US" sz="2400" dirty="0"/>
              <a:t>Use some other technology like Modbus/TCP instead of TCP/IP</a:t>
            </a:r>
          </a:p>
        </p:txBody>
      </p:sp>
      <p:graphicFrame>
        <p:nvGraphicFramePr>
          <p:cNvPr id="5" name="Table 4"/>
          <p:cNvGraphicFramePr>
            <a:graphicFrameLocks noGrp="1"/>
          </p:cNvGraphicFramePr>
          <p:nvPr>
            <p:extLst>
              <p:ext uri="{D42A27DB-BD31-4B8C-83A1-F6EECF244321}">
                <p14:modId xmlns:p14="http://schemas.microsoft.com/office/powerpoint/2010/main" val="1460207750"/>
              </p:ext>
            </p:extLst>
          </p:nvPr>
        </p:nvGraphicFramePr>
        <p:xfrm>
          <a:off x="1783643" y="3921725"/>
          <a:ext cx="8624714" cy="2743200"/>
        </p:xfrm>
        <a:graphic>
          <a:graphicData uri="http://schemas.openxmlformats.org/drawingml/2006/table">
            <a:tbl>
              <a:tblPr firstRow="1" bandRow="1">
                <a:tableStyleId>{21E4AEA4-8DFA-4A89-87EB-49C32662AFE0}</a:tableStyleId>
              </a:tblPr>
              <a:tblGrid>
                <a:gridCol w="4312357">
                  <a:extLst>
                    <a:ext uri="{9D8B030D-6E8A-4147-A177-3AD203B41FA5}">
                      <a16:colId xmlns:a16="http://schemas.microsoft.com/office/drawing/2014/main" val="3951022601"/>
                    </a:ext>
                  </a:extLst>
                </a:gridCol>
                <a:gridCol w="4312357">
                  <a:extLst>
                    <a:ext uri="{9D8B030D-6E8A-4147-A177-3AD203B41FA5}">
                      <a16:colId xmlns:a16="http://schemas.microsoft.com/office/drawing/2014/main" val="2761333246"/>
                    </a:ext>
                  </a:extLst>
                </a:gridCol>
              </a:tblGrid>
              <a:tr h="370840">
                <a:tc>
                  <a:txBody>
                    <a:bodyPr/>
                    <a:lstStyle/>
                    <a:p>
                      <a:r>
                        <a:rPr lang="en-US" sz="2400" dirty="0"/>
                        <a:t>UDP</a:t>
                      </a:r>
                    </a:p>
                  </a:txBody>
                  <a:tcPr/>
                </a:tc>
                <a:tc>
                  <a:txBody>
                    <a:bodyPr/>
                    <a:lstStyle/>
                    <a:p>
                      <a:r>
                        <a:rPr lang="en-US" sz="2400" dirty="0"/>
                        <a:t>TCP</a:t>
                      </a:r>
                    </a:p>
                  </a:txBody>
                  <a:tcPr/>
                </a:tc>
                <a:extLst>
                  <a:ext uri="{0D108BD9-81ED-4DB2-BD59-A6C34878D82A}">
                    <a16:rowId xmlns:a16="http://schemas.microsoft.com/office/drawing/2014/main" val="4164388395"/>
                  </a:ext>
                </a:extLst>
              </a:tr>
              <a:tr h="390585">
                <a:tc>
                  <a:txBody>
                    <a:bodyPr/>
                    <a:lstStyle/>
                    <a:p>
                      <a:r>
                        <a:rPr lang="en-US" sz="2400" dirty="0"/>
                        <a:t>~ Connectionless</a:t>
                      </a:r>
                    </a:p>
                  </a:txBody>
                  <a:tcPr/>
                </a:tc>
                <a:tc>
                  <a:txBody>
                    <a:bodyPr/>
                    <a:lstStyle/>
                    <a:p>
                      <a:r>
                        <a:rPr lang="en-US" sz="2400" baseline="0" dirty="0"/>
                        <a:t>~ Persistent connection required</a:t>
                      </a:r>
                    </a:p>
                  </a:txBody>
                  <a:tcPr/>
                </a:tc>
                <a:extLst>
                  <a:ext uri="{0D108BD9-81ED-4DB2-BD59-A6C34878D82A}">
                    <a16:rowId xmlns:a16="http://schemas.microsoft.com/office/drawing/2014/main" val="2021129933"/>
                  </a:ext>
                </a:extLst>
              </a:tr>
              <a:tr h="370840">
                <a:tc>
                  <a:txBody>
                    <a:bodyPr/>
                    <a:lstStyle/>
                    <a:p>
                      <a:r>
                        <a:rPr lang="en-US" sz="2400" baseline="0" dirty="0"/>
                        <a:t>- Low reliability</a:t>
                      </a:r>
                      <a:endParaRPr lang="en-US" sz="2400" dirty="0"/>
                    </a:p>
                  </a:txBody>
                  <a:tcPr/>
                </a:tc>
                <a:tc>
                  <a:txBody>
                    <a:bodyPr/>
                    <a:lstStyle/>
                    <a:p>
                      <a:r>
                        <a:rPr lang="en-US" sz="2400" dirty="0"/>
                        <a:t>+ High</a:t>
                      </a:r>
                      <a:r>
                        <a:rPr lang="en-US" sz="2400" baseline="0" dirty="0"/>
                        <a:t> reliability</a:t>
                      </a:r>
                      <a:endParaRPr lang="en-US" sz="2400" dirty="0"/>
                    </a:p>
                  </a:txBody>
                  <a:tcPr/>
                </a:tc>
                <a:extLst>
                  <a:ext uri="{0D108BD9-81ED-4DB2-BD59-A6C34878D82A}">
                    <a16:rowId xmlns:a16="http://schemas.microsoft.com/office/drawing/2014/main" val="3235926133"/>
                  </a:ext>
                </a:extLst>
              </a:tr>
              <a:tr h="370840">
                <a:tc>
                  <a:txBody>
                    <a:bodyPr/>
                    <a:lstStyle/>
                    <a:p>
                      <a:r>
                        <a:rPr lang="en-US" sz="2400" dirty="0"/>
                        <a:t>- No order to packets</a:t>
                      </a:r>
                    </a:p>
                  </a:txBody>
                  <a:tcPr/>
                </a:tc>
                <a:tc>
                  <a:txBody>
                    <a:bodyPr/>
                    <a:lstStyle/>
                    <a:p>
                      <a:r>
                        <a:rPr lang="en-US" sz="2400" dirty="0"/>
                        <a:t>+ Packets delivered in order</a:t>
                      </a:r>
                    </a:p>
                  </a:txBody>
                  <a:tcPr/>
                </a:tc>
                <a:extLst>
                  <a:ext uri="{0D108BD9-81ED-4DB2-BD59-A6C34878D82A}">
                    <a16:rowId xmlns:a16="http://schemas.microsoft.com/office/drawing/2014/main" val="1718198145"/>
                  </a:ext>
                </a:extLst>
              </a:tr>
              <a:tr h="370840">
                <a:tc>
                  <a:txBody>
                    <a:bodyPr/>
                    <a:lstStyle/>
                    <a:p>
                      <a:r>
                        <a:rPr lang="en-US" sz="2400" dirty="0"/>
                        <a:t>+ Fast</a:t>
                      </a:r>
                    </a:p>
                  </a:txBody>
                  <a:tcPr/>
                </a:tc>
                <a:tc>
                  <a:txBody>
                    <a:bodyPr/>
                    <a:lstStyle/>
                    <a:p>
                      <a:r>
                        <a:rPr lang="en-US" sz="2400" dirty="0"/>
                        <a:t>-</a:t>
                      </a:r>
                      <a:r>
                        <a:rPr lang="en-US" sz="2400" baseline="0" dirty="0"/>
                        <a:t> </a:t>
                      </a:r>
                      <a:r>
                        <a:rPr lang="en-US" sz="2400" dirty="0"/>
                        <a:t>Slow</a:t>
                      </a:r>
                    </a:p>
                  </a:txBody>
                  <a:tcPr/>
                </a:tc>
                <a:extLst>
                  <a:ext uri="{0D108BD9-81ED-4DB2-BD59-A6C34878D82A}">
                    <a16:rowId xmlns:a16="http://schemas.microsoft.com/office/drawing/2014/main" val="1575250343"/>
                  </a:ext>
                </a:extLst>
              </a:tr>
              <a:tr h="370840">
                <a:tc>
                  <a:txBody>
                    <a:bodyPr/>
                    <a:lstStyle/>
                    <a:p>
                      <a:pPr marL="0" indent="0">
                        <a:buFontTx/>
                        <a:buNone/>
                      </a:pPr>
                      <a:r>
                        <a:rPr lang="en-US" sz="2400" dirty="0"/>
                        <a:t>- Unsecure</a:t>
                      </a:r>
                    </a:p>
                  </a:txBody>
                  <a:tcPr/>
                </a:tc>
                <a:tc>
                  <a:txBody>
                    <a:bodyPr/>
                    <a:lstStyle/>
                    <a:p>
                      <a:r>
                        <a:rPr lang="en-US" sz="2400" dirty="0"/>
                        <a:t>+ Secure</a:t>
                      </a:r>
                    </a:p>
                  </a:txBody>
                  <a:tcPr/>
                </a:tc>
                <a:extLst>
                  <a:ext uri="{0D108BD9-81ED-4DB2-BD59-A6C34878D82A}">
                    <a16:rowId xmlns:a16="http://schemas.microsoft.com/office/drawing/2014/main" val="1535859064"/>
                  </a:ext>
                </a:extLst>
              </a:tr>
            </a:tbl>
          </a:graphicData>
        </a:graphic>
      </p:graphicFrame>
    </p:spTree>
    <p:extLst>
      <p:ext uri="{BB962C8B-B14F-4D97-AF65-F5344CB8AC3E}">
        <p14:creationId xmlns:p14="http://schemas.microsoft.com/office/powerpoint/2010/main" val="2501888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idx="1"/>
          </p:nvPr>
        </p:nvSpPr>
        <p:spPr/>
        <p:txBody>
          <a:bodyPr>
            <a:normAutofit/>
          </a:bodyPr>
          <a:lstStyle/>
          <a:p>
            <a:r>
              <a:rPr lang="en-US" sz="2400" dirty="0"/>
              <a:t>Richard Candell</a:t>
            </a:r>
          </a:p>
          <a:p>
            <a:r>
              <a:rPr lang="en-US" sz="2400" dirty="0"/>
              <a:t>Mohamed Hany	</a:t>
            </a:r>
          </a:p>
          <a:p>
            <a:r>
              <a:rPr lang="en-US" sz="2400" dirty="0"/>
              <a:t>Tim Zimmerman</a:t>
            </a:r>
          </a:p>
        </p:txBody>
      </p:sp>
    </p:spTree>
    <p:extLst>
      <p:ext uri="{BB962C8B-B14F-4D97-AF65-F5344CB8AC3E}">
        <p14:creationId xmlns:p14="http://schemas.microsoft.com/office/powerpoint/2010/main" val="1431481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7" name="Title 6"/>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Autofit/>
          </a:bodyPr>
          <a:lstStyle/>
          <a:p>
            <a:r>
              <a:rPr lang="en-US" sz="6000" dirty="0">
                <a:solidFill>
                  <a:schemeClr val="tx1"/>
                </a:solidFill>
              </a:rPr>
              <a:t>Questions?</a:t>
            </a:r>
          </a:p>
        </p:txBody>
      </p:sp>
    </p:spTree>
    <p:extLst>
      <p:ext uri="{BB962C8B-B14F-4D97-AF65-F5344CB8AC3E}">
        <p14:creationId xmlns:p14="http://schemas.microsoft.com/office/powerpoint/2010/main" val="1043610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3721777587"/>
              </p:ext>
            </p:extLst>
          </p:nvPr>
        </p:nvGraphicFramePr>
        <p:xfrm>
          <a:off x="1981200" y="3623731"/>
          <a:ext cx="8229600" cy="2304459"/>
        </p:xfrm>
        <a:graphic>
          <a:graphicData uri="http://schemas.openxmlformats.org/drawingml/2006/table">
            <a:tbl>
              <a:tblPr firstRow="1" bandRow="1">
                <a:tableStyleId>{21E4AEA4-8DFA-4A89-87EB-49C32662AFE0}</a:tableStyleId>
              </a:tblPr>
              <a:tblGrid>
                <a:gridCol w="4114800">
                  <a:extLst>
                    <a:ext uri="{9D8B030D-6E8A-4147-A177-3AD203B41FA5}">
                      <a16:colId xmlns:a16="http://schemas.microsoft.com/office/drawing/2014/main" val="3951022601"/>
                    </a:ext>
                  </a:extLst>
                </a:gridCol>
                <a:gridCol w="4114800">
                  <a:extLst>
                    <a:ext uri="{9D8B030D-6E8A-4147-A177-3AD203B41FA5}">
                      <a16:colId xmlns:a16="http://schemas.microsoft.com/office/drawing/2014/main" val="2761333246"/>
                    </a:ext>
                  </a:extLst>
                </a:gridCol>
              </a:tblGrid>
              <a:tr h="768153">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768153">
                <a:tc>
                  <a:txBody>
                    <a:bodyPr/>
                    <a:lstStyle/>
                    <a:p>
                      <a:r>
                        <a:rPr lang="en-US" sz="2400" dirty="0"/>
                        <a:t>+ Reliable</a:t>
                      </a:r>
                    </a:p>
                  </a:txBody>
                  <a:tcPr/>
                </a:tc>
                <a:tc>
                  <a:txBody>
                    <a:bodyPr/>
                    <a:lstStyle/>
                    <a:p>
                      <a:r>
                        <a:rPr lang="en-US" sz="2400" dirty="0"/>
                        <a:t>- Prone to attacks</a:t>
                      </a:r>
                    </a:p>
                  </a:txBody>
                  <a:tcPr/>
                </a:tc>
                <a:extLst>
                  <a:ext uri="{0D108BD9-81ED-4DB2-BD59-A6C34878D82A}">
                    <a16:rowId xmlns:a16="http://schemas.microsoft.com/office/drawing/2014/main" val="2021129933"/>
                  </a:ext>
                </a:extLst>
              </a:tr>
              <a:tr h="768153">
                <a:tc>
                  <a:txBody>
                    <a:bodyPr/>
                    <a:lstStyle/>
                    <a:p>
                      <a:r>
                        <a:rPr lang="en-US" sz="2400" baseline="0" dirty="0"/>
                        <a:t>+ More secure</a:t>
                      </a:r>
                      <a:endParaRPr lang="en-US" sz="2400" dirty="0"/>
                    </a:p>
                  </a:txBody>
                  <a:tcPr/>
                </a:tc>
                <a:tc>
                  <a:txBody>
                    <a:bodyPr/>
                    <a:lstStyle/>
                    <a:p>
                      <a:r>
                        <a:rPr lang="en-US" sz="2400" dirty="0"/>
                        <a:t>- Unreliable</a:t>
                      </a:r>
                    </a:p>
                  </a:txBody>
                  <a:tcPr/>
                </a:tc>
                <a:extLst>
                  <a:ext uri="{0D108BD9-81ED-4DB2-BD59-A6C34878D82A}">
                    <a16:rowId xmlns:a16="http://schemas.microsoft.com/office/drawing/2014/main" val="3235926133"/>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(JavaScript)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Collect &amp; 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Publishers publish information to subscribers that subscribe </a:t>
            </a:r>
            <a:r>
              <a:rPr lang="en-US" sz="2400"/>
              <a:t>to it</a:t>
            </a:r>
            <a:endParaRPr lang="en-US" sz="2400" dirty="0"/>
          </a:p>
          <a:p>
            <a:r>
              <a:rPr lang="en-US" sz="2400" dirty="0"/>
              <a:t>Nodes connect over TCP/IP to other nodes and subscribe to topics that other nodes publish</a:t>
            </a:r>
          </a:p>
        </p:txBody>
      </p:sp>
      <p:sp>
        <p:nvSpPr>
          <p:cNvPr id="15" name="Oval 14"/>
          <p:cNvSpPr/>
          <p:nvPr/>
        </p:nvSpPr>
        <p:spPr>
          <a:xfrm>
            <a:off x="5406488" y="5376957"/>
            <a:ext cx="1301630" cy="1246216"/>
          </a:xfrm>
          <a:prstGeom prst="ellipse">
            <a:avLst/>
          </a:prstGeom>
          <a:solidFill>
            <a:schemeClr val="accent2">
              <a:lumMod val="40000"/>
              <a:lumOff val="60000"/>
            </a:schemeClr>
          </a:solid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382526"/>
            <a:ext cx="1235519" cy="1240647"/>
          </a:xfrm>
          <a:prstGeom prst="ellipse">
            <a:avLst/>
          </a:prstGeom>
          <a:solidFill>
            <a:schemeClr val="accent4">
              <a:lumMod val="40000"/>
              <a:lumOff val="60000"/>
            </a:schemeClr>
          </a:solid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434419"/>
            <a:ext cx="1242812" cy="1188754"/>
          </a:xfrm>
          <a:prstGeom prst="ellipse">
            <a:avLst/>
          </a:prstGeom>
          <a:solidFill>
            <a:schemeClr val="accent4">
              <a:lumMod val="40000"/>
              <a:lumOff val="60000"/>
            </a:schemeClr>
          </a:solid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376957"/>
            <a:ext cx="3208407" cy="556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623173"/>
            <a:ext cx="3208407" cy="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a:t>
            </a:r>
          </a:p>
        </p:txBody>
      </p:sp>
      <p:sp>
        <p:nvSpPr>
          <p:cNvPr id="3" name="Content Placeholder 2"/>
          <p:cNvSpPr>
            <a:spLocks noGrp="1"/>
          </p:cNvSpPr>
          <p:nvPr>
            <p:ph idx="1"/>
          </p:nvPr>
        </p:nvSpPr>
        <p:spPr/>
        <p:txBody>
          <a:bodyPr>
            <a:normAutofit/>
          </a:bodyPr>
          <a:lstStyle/>
          <a:p>
            <a:r>
              <a:rPr lang="en-US" sz="2400" dirty="0"/>
              <a:t>Transmission Control Protocol / Internet Protocol</a:t>
            </a:r>
          </a:p>
          <a:p>
            <a:r>
              <a:rPr lang="en-US" sz="2400" dirty="0"/>
              <a:t>Communication language of the internet</a:t>
            </a:r>
          </a:p>
          <a:p>
            <a:r>
              <a:rPr lang="en-US" sz="2400" dirty="0"/>
              <a:t>Requires constant connection</a:t>
            </a:r>
          </a:p>
          <a:p>
            <a:r>
              <a:rPr lang="en-US" sz="2400" dirty="0"/>
              <a:t>Dropped packets are retransmitted to ensure full transmission</a:t>
            </a:r>
          </a:p>
        </p:txBody>
      </p:sp>
    </p:spTree>
    <p:extLst>
      <p:ext uri="{BB962C8B-B14F-4D97-AF65-F5344CB8AC3E}">
        <p14:creationId xmlns:p14="http://schemas.microsoft.com/office/powerpoint/2010/main" val="27706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1514</TotalTime>
  <Words>573</Words>
  <Application>Microsoft Office PowerPoint</Application>
  <PresentationFormat>Widescreen</PresentationFormat>
  <Paragraphs>143</Paragraphs>
  <Slides>23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Gill Sans MT</vt:lpstr>
      <vt:lpstr>Parcel</vt:lpstr>
      <vt:lpstr>We found Wireless in a wired place</vt:lpstr>
      <vt:lpstr>Contents</vt:lpstr>
      <vt:lpstr>Disclaimer</vt:lpstr>
      <vt:lpstr>Motivation</vt:lpstr>
      <vt:lpstr>Objectives</vt:lpstr>
      <vt:lpstr>Software</vt:lpstr>
      <vt:lpstr>Publish / Subscribe Network</vt:lpstr>
      <vt:lpstr>Tcp/ip</vt:lpstr>
      <vt:lpstr>Master Node</vt:lpstr>
      <vt:lpstr>Node Joining the Network</vt:lpstr>
      <vt:lpstr>Edison Control Center</vt:lpstr>
      <vt:lpstr>Testing setup</vt:lpstr>
      <vt:lpstr>Testing Setup</vt:lpstr>
      <vt:lpstr>PowerPoint Presentation</vt:lpstr>
      <vt:lpstr>PowerPoint Presentation</vt:lpstr>
      <vt:lpstr>Testing</vt:lpstr>
      <vt:lpstr>Test Cases</vt:lpstr>
      <vt:lpstr>Example Data capture</vt:lpstr>
      <vt:lpstr>Example</vt:lpstr>
      <vt:lpstr>results</vt:lpstr>
      <vt:lpstr>solutions</vt:lpstr>
      <vt:lpstr>acknowledgements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101</cp:revision>
  <dcterms:created xsi:type="dcterms:W3CDTF">2017-07-24T15:18:28Z</dcterms:created>
  <dcterms:modified xsi:type="dcterms:W3CDTF">2017-07-28T18:42:41Z</dcterms:modified>
</cp:coreProperties>
</file>

<file path=docProps/thumbnail.jpeg>
</file>